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81" r:id="rId3"/>
    <p:sldId id="299" r:id="rId4"/>
    <p:sldId id="301" r:id="rId5"/>
    <p:sldId id="302" r:id="rId6"/>
    <p:sldId id="300" r:id="rId7"/>
    <p:sldId id="303" r:id="rId8"/>
    <p:sldId id="304" r:id="rId9"/>
    <p:sldId id="305" r:id="rId10"/>
    <p:sldId id="298" r:id="rId11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nkar" initials="d" lastIdx="6" clrIdx="0"/>
  <p:cmAuthor id="1" name="abdullah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3"/>
    <a:srgbClr val="2D94B7"/>
    <a:srgbClr val="3CA2BE"/>
    <a:srgbClr val="24478C"/>
    <a:srgbClr val="274D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27" autoAdjust="0"/>
    <p:restoredTop sz="94660"/>
  </p:normalViewPr>
  <p:slideViewPr>
    <p:cSldViewPr>
      <p:cViewPr>
        <p:scale>
          <a:sx n="70" d="100"/>
          <a:sy n="70" d="100"/>
        </p:scale>
        <p:origin x="-165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dullah\Documents\SME-Questionnaires-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OM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5DA3"/>
            </a:soli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ar-OM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General!$C$28:$E$28</c:f>
              <c:strCache>
                <c:ptCount val="3"/>
                <c:pt idx="0">
                  <c:v>A job in a government Organization</c:v>
                </c:pt>
                <c:pt idx="1">
                  <c:v>A job in a large private sector organization</c:v>
                </c:pt>
                <c:pt idx="2">
                  <c:v>Start my own business</c:v>
                </c:pt>
              </c:strCache>
            </c:strRef>
          </c:cat>
          <c:val>
            <c:numRef>
              <c:f>General!$C$31:$E$31</c:f>
              <c:numCache>
                <c:formatCode>0.00%</c:formatCode>
                <c:ptCount val="3"/>
                <c:pt idx="0">
                  <c:v>0.1</c:v>
                </c:pt>
                <c:pt idx="1">
                  <c:v>0.3</c:v>
                </c:pt>
                <c:pt idx="2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5314816"/>
        <c:axId val="215273472"/>
      </c:barChart>
      <c:catAx>
        <c:axId val="2153148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ar-OM"/>
          </a:p>
        </c:txPr>
        <c:crossAx val="215273472"/>
        <c:crosses val="autoZero"/>
        <c:auto val="1"/>
        <c:lblAlgn val="ctr"/>
        <c:lblOffset val="100"/>
        <c:noMultiLvlLbl val="0"/>
      </c:catAx>
      <c:valAx>
        <c:axId val="215273472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ar-OM"/>
          </a:p>
        </c:txPr>
        <c:crossAx val="215314816"/>
        <c:crosses val="autoZero"/>
        <c:crossBetween val="between"/>
      </c:valAx>
    </c:plotArea>
    <c:plotVisOnly val="1"/>
    <c:dispBlanksAs val="gap"/>
    <c:showDLblsOverMax val="0"/>
  </c:chart>
  <c:spPr>
    <a:ln w="12700">
      <a:solidFill>
        <a:schemeClr val="tx1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OM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9F3D0D0-7409-4405-97BC-A4E159C6DB69}" type="datetimeFigureOut">
              <a:rPr lang="ar-OM" smtClean="0"/>
              <a:t>29/02/1433</a:t>
            </a:fld>
            <a:endParaRPr lang="ar-O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O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6158A33-0B31-4220-AD9C-FDE4970E49E2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1771032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2362200"/>
            <a:ext cx="9144000" cy="2667000"/>
          </a:xfrm>
          <a:prstGeom prst="rect">
            <a:avLst/>
          </a:prstGeom>
          <a:solidFill>
            <a:srgbClr val="005DA3"/>
          </a:solidFill>
          <a:ln>
            <a:solidFill>
              <a:srgbClr val="005D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74320" rIns="274320" bIns="274320" rtlCol="0" anchor="t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304800"/>
            <a:ext cx="6553200" cy="990600"/>
          </a:xfrm>
          <a:prstGeom prst="rect">
            <a:avLst/>
          </a:prstGeom>
          <a:solidFill>
            <a:srgbClr val="005DA3"/>
          </a:solidFill>
          <a:ln>
            <a:solidFill>
              <a:srgbClr val="005D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OM" sz="3600" b="1" kern="1200" dirty="0" smtClean="0">
                <a:solidFill>
                  <a:schemeClr val="bg1"/>
                </a:solidFill>
                <a:latin typeface="+mn-lt"/>
                <a:ea typeface="+mn-ea"/>
                <a:cs typeface="Sultan Medium" pitchFamily="2" charset="-78"/>
              </a:rPr>
              <a:t>ريادة الأعمال الاجتماعية</a:t>
            </a:r>
            <a:endParaRPr lang="en-US" sz="36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 userDrawn="1"/>
        </p:nvSpPr>
        <p:spPr bwMode="auto">
          <a:xfrm>
            <a:off x="6934200" y="6553200"/>
            <a:ext cx="21336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itchFamily="18" charset="0"/>
              </a:rPr>
              <a:t>All Rights Reserved © </a:t>
            </a:r>
            <a:r>
              <a:rPr lang="en-US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itchFamily="18" charset="0"/>
              </a:rPr>
              <a:t>Sharakah</a:t>
            </a: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itchFamily="18" charset="0"/>
              </a:rPr>
              <a:t>2011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04801"/>
            <a:ext cx="2263827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19600" y="5334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600" b="1" dirty="0">
              <a:solidFill>
                <a:srgbClr val="3CA2B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743200"/>
            <a:ext cx="8610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OM" sz="4000" b="1" kern="1200" dirty="0" smtClean="0">
                <a:solidFill>
                  <a:schemeClr val="bg1"/>
                </a:solidFill>
                <a:latin typeface="+mn-lt"/>
                <a:ea typeface="+mn-ea"/>
                <a:cs typeface="Sultan Medium" pitchFamily="2" charset="-78"/>
              </a:rPr>
              <a:t>ريادة الأعمال الاجتماعية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OM" sz="2800" b="1" dirty="0">
              <a:solidFill>
                <a:schemeClr val="bg1"/>
              </a:solidFill>
              <a:cs typeface="Sultan normal" pitchFamily="2" charset="-78"/>
            </a:endParaRP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OM" sz="2800" b="1" dirty="0" smtClean="0">
                <a:solidFill>
                  <a:schemeClr val="bg1"/>
                </a:solidFill>
                <a:cs typeface="Sultan normal" pitchFamily="2" charset="-78"/>
              </a:rPr>
              <a:t>عبد الله بن حمود الجفيلي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OM" sz="2800" b="1" dirty="0" smtClean="0">
                <a:solidFill>
                  <a:schemeClr val="bg1"/>
                </a:solidFill>
                <a:cs typeface="Sultan normal" pitchFamily="2" charset="-78"/>
              </a:rPr>
              <a:t>مدير عام، شراكة</a:t>
            </a:r>
            <a:endParaRPr lang="en-US" sz="2800" dirty="0" smtClean="0">
              <a:solidFill>
                <a:schemeClr val="bg1"/>
              </a:solidFill>
              <a:cs typeface="Sultan normal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19600" y="5334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600" b="1" dirty="0">
              <a:solidFill>
                <a:srgbClr val="3CA2B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73251"/>
              </p:ext>
            </p:extLst>
          </p:nvPr>
        </p:nvGraphicFramePr>
        <p:xfrm>
          <a:off x="381000" y="3215427"/>
          <a:ext cx="8382000" cy="173757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048000"/>
                <a:gridCol w="2743200"/>
                <a:gridCol w="2590800"/>
              </a:tblGrid>
              <a:tr h="554974"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ultan Medium" pitchFamily="2" charset="-78"/>
                        </a:rPr>
                        <a:t>الرجاء الاتصال بنا </a:t>
                      </a:r>
                      <a:r>
                        <a:rPr lang="ar-OM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ultan Medium" pitchFamily="2" charset="-78"/>
                        </a:rPr>
                        <a:t>لـمناقشة </a:t>
                      </a:r>
                      <a:r>
                        <a:rPr lang="ar-OM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ultan Medium" pitchFamily="2" charset="-78"/>
                        </a:rPr>
                        <a:t>احتياجاتك الخاصة </a:t>
                      </a:r>
                      <a:r>
                        <a:rPr lang="ar-OM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ultan Medium" pitchFamily="2" charset="-78"/>
                        </a:rPr>
                        <a:t> </a:t>
                      </a:r>
                      <a:r>
                        <a:rPr lang="ar-OM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ultan Medium" pitchFamily="2" charset="-78"/>
                        </a:rPr>
                        <a:t>لـمشروعك </a:t>
                      </a:r>
                      <a:endParaRPr lang="en-US" sz="2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2599">
                <a:tc>
                  <a:txBody>
                    <a:bodyPr/>
                    <a:lstStyle/>
                    <a:p>
                      <a:pPr algn="r" rtl="1"/>
                      <a:r>
                        <a:rPr lang="ar-OM" sz="1600" b="0" dirty="0" smtClean="0">
                          <a:solidFill>
                            <a:schemeClr val="bg1"/>
                          </a:solidFill>
                          <a:cs typeface="Sultan Medium" pitchFamily="2" charset="-78"/>
                        </a:rPr>
                        <a:t>رقم الهاتف: 24479300 968</a:t>
                      </a:r>
                    </a:p>
                    <a:p>
                      <a:pPr algn="r" rtl="1"/>
                      <a:r>
                        <a:rPr lang="ar-OM" sz="1600" b="0" baseline="0" dirty="0" smtClean="0">
                          <a:solidFill>
                            <a:schemeClr val="bg1"/>
                          </a:solidFill>
                          <a:cs typeface="Sultan Medium" pitchFamily="2" charset="-78"/>
                        </a:rPr>
                        <a:t>رقم الفاكس: 24481105 968</a:t>
                      </a:r>
                    </a:p>
                    <a:p>
                      <a:pPr algn="r" rtl="1"/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cs typeface="Sultan Medium" pitchFamily="2" charset="-78"/>
                        </a:rPr>
                        <a:t>info@sharakah.om</a:t>
                      </a:r>
                      <a:endParaRPr lang="en-US" sz="1600" b="0" baseline="0" dirty="0" smtClean="0">
                        <a:solidFill>
                          <a:schemeClr val="bg1"/>
                        </a:solidFill>
                        <a:cs typeface="Sultan Medium" pitchFamily="2" charset="-78"/>
                      </a:endParaRPr>
                    </a:p>
                    <a:p>
                      <a:pPr algn="r" rtl="1"/>
                      <a:r>
                        <a:rPr lang="en-US" sz="1600" b="0" dirty="0" smtClean="0">
                          <a:solidFill>
                            <a:schemeClr val="bg1"/>
                          </a:solidFill>
                          <a:cs typeface="Sultan Medium" pitchFamily="2" charset="-78"/>
                        </a:rPr>
                        <a:t>www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cs typeface="Sultan Medium" pitchFamily="2" charset="-78"/>
                        </a:rPr>
                        <a:t>.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cs typeface="Sultan Medium" pitchFamily="2" charset="-78"/>
                        </a:rPr>
                        <a:t> sharakah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cs typeface="Sultan Medium" pitchFamily="2" charset="-78"/>
                        </a:rPr>
                        <a:t>.om</a:t>
                      </a:r>
                      <a:endParaRPr lang="en-US" sz="1600" b="0" dirty="0">
                        <a:solidFill>
                          <a:schemeClr val="bg1"/>
                        </a:solidFill>
                        <a:cs typeface="Sultan Medium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OM" sz="1600" b="0" dirty="0" smtClean="0">
                          <a:solidFill>
                            <a:schemeClr val="bg1"/>
                          </a:solidFill>
                          <a:cs typeface="Sultan Medium" pitchFamily="2" charset="-78"/>
                        </a:rPr>
                        <a:t>الخوير 33 </a:t>
                      </a:r>
                    </a:p>
                    <a:p>
                      <a:pPr algn="r" rtl="1"/>
                      <a:r>
                        <a:rPr lang="ar-OM" sz="1600" b="0" dirty="0" smtClean="0">
                          <a:solidFill>
                            <a:schemeClr val="bg1"/>
                          </a:solidFill>
                          <a:cs typeface="Sultan Medium" pitchFamily="2" charset="-78"/>
                        </a:rPr>
                        <a:t>طريق 4919</a:t>
                      </a:r>
                    </a:p>
                    <a:p>
                      <a:pPr algn="r" rtl="1"/>
                      <a:r>
                        <a:rPr lang="ar-OM" sz="1600" b="0" dirty="0" smtClean="0">
                          <a:solidFill>
                            <a:schemeClr val="bg1"/>
                          </a:solidFill>
                          <a:cs typeface="Sultan Medium" pitchFamily="2" charset="-78"/>
                        </a:rPr>
                        <a:t>الـمبناء </a:t>
                      </a:r>
                      <a:r>
                        <a:rPr lang="ar-OM" sz="1600" b="0" dirty="0" smtClean="0">
                          <a:solidFill>
                            <a:schemeClr val="bg1"/>
                          </a:solidFill>
                        </a:rPr>
                        <a:t>1522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OM" sz="1600" b="0" dirty="0" smtClean="0">
                          <a:solidFill>
                            <a:schemeClr val="bg1"/>
                          </a:solidFill>
                          <a:cs typeface="Sultan Medium" pitchFamily="2" charset="-78"/>
                        </a:rPr>
                        <a:t>ص. ب. 1354</a:t>
                      </a:r>
                    </a:p>
                    <a:p>
                      <a:pPr algn="r" rtl="1"/>
                      <a:r>
                        <a:rPr lang="ar-OM" sz="1600" b="0" dirty="0" smtClean="0">
                          <a:solidFill>
                            <a:schemeClr val="bg1"/>
                          </a:solidFill>
                          <a:cs typeface="Sultan Medium" pitchFamily="2" charset="-78"/>
                        </a:rPr>
                        <a:t>الرمز البريدي 112،</a:t>
                      </a:r>
                    </a:p>
                    <a:p>
                      <a:pPr algn="r" rtl="1"/>
                      <a:r>
                        <a:rPr lang="ar-OM" sz="1600" b="0" dirty="0" smtClean="0">
                          <a:solidFill>
                            <a:schemeClr val="bg1"/>
                          </a:solidFill>
                          <a:cs typeface="Sultan Medium" pitchFamily="2" charset="-78"/>
                        </a:rPr>
                        <a:t> روي سلطنة عمان</a:t>
                      </a:r>
                      <a:endParaRPr lang="en-US" sz="1600" b="0" dirty="0">
                        <a:solidFill>
                          <a:schemeClr val="bg1"/>
                        </a:solidFill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92784" y="2492896"/>
            <a:ext cx="4355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OM" sz="3600" b="1" dirty="0" smtClean="0">
                <a:solidFill>
                  <a:schemeClr val="bg1"/>
                </a:solidFill>
                <a:cs typeface="Sultan Medium" pitchFamily="2" charset="-78"/>
              </a:rPr>
              <a:t>نشكركم على الاستماع</a:t>
            </a:r>
            <a:endParaRPr lang="en-US" sz="3600" b="1" dirty="0">
              <a:solidFill>
                <a:schemeClr val="bg1"/>
              </a:solidFill>
              <a:cs typeface="Sultan Mediu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" y="1828800"/>
            <a:ext cx="86868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rIns="45720" rtlCol="0">
            <a:noAutofit/>
          </a:bodyPr>
          <a:lstStyle/>
          <a:p>
            <a:pPr algn="r" rtl="1">
              <a:buClr>
                <a:srgbClr val="274D99"/>
              </a:buClr>
              <a:buSzPct val="120000"/>
            </a:pPr>
            <a:r>
              <a:rPr lang="ar-OM" sz="3200" b="1" dirty="0" smtClean="0">
                <a:solidFill>
                  <a:srgbClr val="2D94B7"/>
                </a:solidFill>
                <a:cs typeface="Sultan Medium" pitchFamily="2" charset="-78"/>
              </a:rPr>
              <a:t>الـمحتوى</a:t>
            </a:r>
            <a:endParaRPr lang="en-US" sz="3200" b="1" dirty="0" smtClean="0">
              <a:solidFill>
                <a:srgbClr val="2D94B7"/>
              </a:solidFill>
              <a:cs typeface="Sultan Medium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" y="2544901"/>
            <a:ext cx="8686800" cy="3093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rIns="45720" rtlCol="0">
            <a:noAutofit/>
          </a:bodyPr>
          <a:lstStyle/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  <a:buFont typeface="Calibri" pitchFamily="34" charset="0"/>
              <a:buChar char="●"/>
            </a:pPr>
            <a:r>
              <a:rPr lang="ar-OM" sz="2800" dirty="0" smtClean="0">
                <a:cs typeface="Sultan normal" pitchFamily="2" charset="-78"/>
              </a:rPr>
              <a:t>التعريف العام لريادة الأعمال (</a:t>
            </a:r>
            <a:r>
              <a:rPr lang="en-US" sz="2800" dirty="0" smtClean="0">
                <a:cs typeface="Sultan normal" pitchFamily="2" charset="-78"/>
              </a:rPr>
              <a:t>Entrepreneurship</a:t>
            </a:r>
            <a:r>
              <a:rPr lang="ar-OM" sz="2800" dirty="0" smtClean="0">
                <a:cs typeface="Sultan normal" pitchFamily="2" charset="-78"/>
              </a:rPr>
              <a:t>)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  <a:buFont typeface="Calibri" pitchFamily="34" charset="0"/>
              <a:buChar char="●"/>
            </a:pPr>
            <a:r>
              <a:rPr lang="ar-OM" sz="2800" dirty="0" smtClean="0">
                <a:cs typeface="Sultan normal" pitchFamily="2" charset="-78"/>
              </a:rPr>
              <a:t>ريادة الأعمال كخيار وظيفي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  <a:buFont typeface="Calibri" pitchFamily="34" charset="0"/>
              <a:buChar char="●"/>
            </a:pPr>
            <a:r>
              <a:rPr lang="ar-OM" sz="2800" dirty="0" smtClean="0">
                <a:cs typeface="Sultan normal" pitchFamily="2" charset="-78"/>
              </a:rPr>
              <a:t>أنواع ريادة الأعمال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  <a:buFont typeface="Calibri" pitchFamily="34" charset="0"/>
              <a:buChar char="●"/>
            </a:pPr>
            <a:r>
              <a:rPr lang="ar-OM" sz="2800" dirty="0" smtClean="0">
                <a:cs typeface="Sultan normal" pitchFamily="2" charset="-78"/>
              </a:rPr>
              <a:t>أهمية ريادة الأعمال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  <a:buFont typeface="Calibri" pitchFamily="34" charset="0"/>
              <a:buChar char="●"/>
            </a:pPr>
            <a:r>
              <a:rPr lang="ar-OM" sz="2800" dirty="0" smtClean="0">
                <a:cs typeface="Sultan normal" pitchFamily="2" charset="-78"/>
              </a:rPr>
              <a:t>أمثلة و بعض النماذج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  <a:buFont typeface="Calibri" pitchFamily="34" charset="0"/>
              <a:buChar char="●"/>
            </a:pPr>
            <a:r>
              <a:rPr lang="ar-OM" sz="2800" dirty="0" smtClean="0">
                <a:cs typeface="Sultan normal" pitchFamily="2" charset="-78"/>
              </a:rPr>
              <a:t>هل ريادة الأعمال الاجتماعية تعني أن الـمؤسسة ليس لها دخل؟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" y="2544901"/>
            <a:ext cx="8686800" cy="3093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45720" rIns="45720" rtlCol="0">
            <a:noAutofit/>
          </a:bodyPr>
          <a:lstStyle/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الشخص الـمالك و الـمؤسس للـمشروع و القائم على إدارته أيضا، و يختلف هذا عن الـمستثمر الذي عادة ما يترك امر الادارة لشخص آخر، أو الـمدير الذي يدير مشروع الـمستثمر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endParaRPr lang="ar-OM" sz="2800" dirty="0">
              <a:cs typeface="Sultan normal" pitchFamily="2" charset="-78"/>
            </a:endParaRP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و ريادة الأعمال بشكل عام تعني التفكير بشكل إبداعي في فكرة تجارية مميزة و غير مكررة، و لها جدوى اقتصادية، و من ثم تحويل هذه الفكرة إلى مشروع من خلال تمويلها و إدارتها بشكل يومي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" y="1828800"/>
            <a:ext cx="86868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rIns="45720" rtlCol="0">
            <a:noAutofit/>
          </a:bodyPr>
          <a:lstStyle/>
          <a:p>
            <a:pPr algn="r" rtl="1">
              <a:buClr>
                <a:srgbClr val="274D99"/>
              </a:buClr>
              <a:buSzPct val="120000"/>
            </a:pPr>
            <a:r>
              <a:rPr lang="ar-OM" sz="3200" b="1" dirty="0">
                <a:solidFill>
                  <a:srgbClr val="2D94B7"/>
                </a:solidFill>
                <a:cs typeface="Sultan Medium" pitchFamily="2" charset="-78"/>
              </a:rPr>
              <a:t>التعريف العام لريادة الأعمال (</a:t>
            </a:r>
            <a:r>
              <a:rPr lang="en-US" sz="3200" b="1" dirty="0">
                <a:solidFill>
                  <a:srgbClr val="2D94B7"/>
                </a:solidFill>
                <a:cs typeface="Sultan Medium" pitchFamily="2" charset="-78"/>
              </a:rPr>
              <a:t>Entrepreneurship</a:t>
            </a:r>
            <a:r>
              <a:rPr lang="ar-OM" sz="3200" b="1" dirty="0">
                <a:solidFill>
                  <a:srgbClr val="2D94B7"/>
                </a:solidFill>
                <a:cs typeface="Sultan Medium" pitchFamily="2" charset="-78"/>
              </a:rPr>
              <a:t>)</a:t>
            </a:r>
            <a:endParaRPr lang="en-US" sz="3200" b="1" dirty="0" smtClean="0">
              <a:solidFill>
                <a:srgbClr val="2D94B7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84176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" y="1828800"/>
            <a:ext cx="86868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rIns="45720" rtlCol="0">
            <a:noAutofit/>
          </a:bodyPr>
          <a:lstStyle/>
          <a:p>
            <a:pPr algn="r" rtl="1">
              <a:buClr>
                <a:srgbClr val="274D99"/>
              </a:buClr>
              <a:buSzPct val="120000"/>
            </a:pPr>
            <a:r>
              <a:rPr lang="ar-OM" sz="3200" b="1" dirty="0" smtClean="0">
                <a:solidFill>
                  <a:srgbClr val="2D94B7"/>
                </a:solidFill>
                <a:cs typeface="Sultan Medium" pitchFamily="2" charset="-78"/>
              </a:rPr>
              <a:t>ريادة الأعمال كخيار وظيفي</a:t>
            </a:r>
            <a:endParaRPr lang="en-US" sz="3200" b="1" dirty="0" smtClean="0">
              <a:solidFill>
                <a:srgbClr val="2D94B7"/>
              </a:solidFill>
              <a:cs typeface="Sultan Mediu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636912"/>
            <a:ext cx="86460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>
              <a:spcAft>
                <a:spcPts val="300"/>
              </a:spcAft>
              <a:buClr>
                <a:srgbClr val="274D99"/>
              </a:buClr>
              <a:buSzPct val="140000"/>
            </a:pPr>
            <a:r>
              <a:rPr lang="ar-OM" sz="2400" dirty="0" smtClean="0">
                <a:cs typeface="Sultan Medium" pitchFamily="2" charset="-78"/>
              </a:rPr>
              <a:t>بيانات إحصائية للـمشاركين في الاستبيان – العدد الإجمالي 43</a:t>
            </a:r>
            <a:endParaRPr lang="en-US" sz="2400" dirty="0" smtClean="0">
              <a:cs typeface="Sultan Medium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101683"/>
            <a:ext cx="86460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>
              <a:spcAft>
                <a:spcPts val="300"/>
              </a:spcAft>
              <a:buClr>
                <a:srgbClr val="274D99"/>
              </a:buClr>
              <a:buSzPct val="140000"/>
            </a:pPr>
            <a:r>
              <a:rPr lang="ar-OM" sz="2400" dirty="0" smtClean="0">
                <a:cs typeface="Sultan normal" pitchFamily="2" charset="-78"/>
              </a:rPr>
              <a:t>أغلبية الـمشاركين قرروا إنشاء مشاريع تجارية لإيجاد فرصة وظيفية لأنفسهم</a:t>
            </a:r>
            <a:endParaRPr lang="en-US" sz="2400" dirty="0" smtClean="0">
              <a:cs typeface="Sultan normal" pitchFamily="2" charset="-78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31294666"/>
              </p:ext>
            </p:extLst>
          </p:nvPr>
        </p:nvGraphicFramePr>
        <p:xfrm>
          <a:off x="323528" y="3789040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19094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" y="1828800"/>
            <a:ext cx="86868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rIns="45720" rtlCol="0">
            <a:noAutofit/>
          </a:bodyPr>
          <a:lstStyle/>
          <a:p>
            <a:pPr algn="r" rtl="1">
              <a:buClr>
                <a:srgbClr val="274D99"/>
              </a:buClr>
              <a:buSzPct val="120000"/>
            </a:pPr>
            <a:r>
              <a:rPr lang="ar-OM" sz="3200" b="1" dirty="0" smtClean="0">
                <a:solidFill>
                  <a:srgbClr val="2D94B7"/>
                </a:solidFill>
                <a:cs typeface="Sultan Medium" pitchFamily="2" charset="-78"/>
              </a:rPr>
              <a:t>ريادة الأعمال كخيار وظيفي</a:t>
            </a:r>
            <a:endParaRPr lang="en-US" sz="3200" b="1" dirty="0" smtClean="0">
              <a:solidFill>
                <a:srgbClr val="2D94B7"/>
              </a:solidFill>
              <a:cs typeface="Sultan Medium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" y="2544901"/>
            <a:ext cx="8686800" cy="3093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45720" rIns="45720" rtlCol="0">
            <a:noAutofit/>
          </a:bodyPr>
          <a:lstStyle/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ما هي طموحاتك عند البحث عن وظيفة؟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هل تفضل العمل في القطاع الخاص أم العام أم ماذا؟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أين ترى نفسك بعد 10 سنوات أو بعد 15 سنة؟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endParaRPr lang="ar-OM" sz="2800" dirty="0">
              <a:cs typeface="Sultan normal" pitchFamily="2" charset="-78"/>
            </a:endParaRP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>
                <a:cs typeface="Sultan normal" pitchFamily="2" charset="-78"/>
              </a:rPr>
              <a:t>لـماذا نهتم بتطوير و ترويج ريادة الأعمال؟</a:t>
            </a:r>
            <a:endParaRPr lang="ar-OM" sz="2400" dirty="0">
              <a:cs typeface="Sultan normal" pitchFamily="2" charset="-78"/>
            </a:endParaRP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endParaRPr lang="ar-OM" sz="2800" dirty="0" smtClean="0"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54746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" y="1828800"/>
            <a:ext cx="86868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rIns="45720" rtlCol="0">
            <a:noAutofit/>
          </a:bodyPr>
          <a:lstStyle/>
          <a:p>
            <a:pPr algn="r" rtl="1">
              <a:buClr>
                <a:srgbClr val="274D99"/>
              </a:buClr>
              <a:buSzPct val="120000"/>
            </a:pPr>
            <a:r>
              <a:rPr lang="ar-OM" sz="3200" b="1" dirty="0" smtClean="0">
                <a:solidFill>
                  <a:srgbClr val="2D94B7"/>
                </a:solidFill>
                <a:cs typeface="Sultan Medium" pitchFamily="2" charset="-78"/>
              </a:rPr>
              <a:t>أنواع ريادة الأعمال</a:t>
            </a:r>
            <a:endParaRPr lang="en-US" sz="3200" b="1" dirty="0" smtClean="0">
              <a:solidFill>
                <a:srgbClr val="2D94B7"/>
              </a:solidFill>
              <a:cs typeface="Sultan Medium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" y="2544901"/>
            <a:ext cx="8686800" cy="3093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45720" rIns="45720" rtlCol="0">
            <a:noAutofit/>
          </a:bodyPr>
          <a:lstStyle/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رائد الأعمال الاجتماعية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400" dirty="0" smtClean="0">
                <a:cs typeface="Sultan normal" pitchFamily="2" charset="-78"/>
              </a:rPr>
              <a:t>نابعة من رغبة في إجراء تغيير في الـمجتمع أو البيئة أو الوضع التعليمي أو الاقتصادي، غايته إحداث تغيير إيجابي في الـمجتمع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endParaRPr lang="ar-OM" sz="2800" dirty="0">
              <a:cs typeface="Sultan normal" pitchFamily="2" charset="-78"/>
            </a:endParaRP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رائد الأعمال الـمخاطر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400" dirty="0" smtClean="0">
                <a:cs typeface="Sultan normal" pitchFamily="2" charset="-78"/>
              </a:rPr>
              <a:t>صاحب فكر و إبداع</a:t>
            </a:r>
            <a:r>
              <a:rPr lang="ar-OM" sz="2400" dirty="0">
                <a:cs typeface="Sultan normal" pitchFamily="2" charset="-78"/>
              </a:rPr>
              <a:t> ، كثير </a:t>
            </a:r>
            <a:r>
              <a:rPr lang="ar-OM" sz="2400" dirty="0" smtClean="0">
                <a:cs typeface="Sultan normal" pitchFamily="2" charset="-78"/>
              </a:rPr>
              <a:t>الـمخاطر،  و لكن قليل الانتماء للـمشروع، ما أن ينجح الـمشروع يقوم ببيعه و من ثم البدء في مشروع آخر و غايته الوحيدة تحقيق الربح</a:t>
            </a:r>
          </a:p>
        </p:txBody>
      </p:sp>
    </p:spTree>
    <p:extLst>
      <p:ext uri="{BB962C8B-B14F-4D97-AF65-F5344CB8AC3E}">
        <p14:creationId xmlns:p14="http://schemas.microsoft.com/office/powerpoint/2010/main" val="41634746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" y="1828800"/>
            <a:ext cx="86868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rIns="45720" rtlCol="0">
            <a:noAutofit/>
          </a:bodyPr>
          <a:lstStyle/>
          <a:p>
            <a:pPr algn="r" rtl="1">
              <a:buClr>
                <a:srgbClr val="274D99"/>
              </a:buClr>
              <a:buSzPct val="120000"/>
            </a:pPr>
            <a:r>
              <a:rPr lang="ar-OM" sz="3200" b="1" dirty="0" smtClean="0">
                <a:solidFill>
                  <a:srgbClr val="2D94B7"/>
                </a:solidFill>
                <a:cs typeface="Sultan Medium" pitchFamily="2" charset="-78"/>
              </a:rPr>
              <a:t>بعض الـنماذج لريادة الأعمال الاجتماعية</a:t>
            </a:r>
            <a:endParaRPr lang="en-US" sz="3200" b="1" dirty="0" smtClean="0">
              <a:solidFill>
                <a:srgbClr val="2D94B7"/>
              </a:solidFill>
              <a:cs typeface="Sultan Medium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" y="2544901"/>
            <a:ext cx="8686800" cy="3093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45720" rIns="45720" rtlCol="0">
            <a:noAutofit/>
          </a:bodyPr>
          <a:lstStyle/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عالـميا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محمد يونس الـمؤسس لبنك جرامين في عام 1979م في بنغلاديش، الحاصل على جائزة نوبل للسلام في عام 2006م 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endParaRPr lang="ar-OM" sz="2800" dirty="0">
              <a:cs typeface="Sultan normal" pitchFamily="2" charset="-78"/>
            </a:endParaRP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محليا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تواصل – خالد الحريبي</a:t>
            </a:r>
            <a:endParaRPr lang="ar-OM" sz="2400" dirty="0" smtClean="0"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51073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" y="1828800"/>
            <a:ext cx="86868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rIns="45720" rtlCol="0">
            <a:noAutofit/>
          </a:bodyPr>
          <a:lstStyle/>
          <a:p>
            <a:pPr algn="r" rtl="1">
              <a:buClr>
                <a:srgbClr val="274D99"/>
              </a:buClr>
              <a:buSzPct val="120000"/>
            </a:pPr>
            <a:r>
              <a:rPr lang="ar-OM" sz="3200" b="1" dirty="0" smtClean="0">
                <a:solidFill>
                  <a:srgbClr val="2D94B7"/>
                </a:solidFill>
                <a:cs typeface="Sultan Medium" pitchFamily="2" charset="-78"/>
              </a:rPr>
              <a:t>هل ريادة الأعمال الاجتماعية تعني أن الـمؤسسة ليس لها دخل؟</a:t>
            </a:r>
            <a:endParaRPr lang="en-US" sz="3200" b="1" dirty="0" smtClean="0">
              <a:solidFill>
                <a:srgbClr val="2D94B7"/>
              </a:solidFill>
              <a:cs typeface="Sultan Medium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" y="2544901"/>
            <a:ext cx="8686800" cy="3093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45720" rIns="45720" rtlCol="0">
            <a:noAutofit/>
          </a:bodyPr>
          <a:lstStyle/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ماهي نوعية الشركة؟ (تاجر فرد، محدودة الـمسؤولية، مساهمة عامة)؟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كم الدخل السنوي؟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هل تأخذ عائد لخدماتها؟</a:t>
            </a:r>
          </a:p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endParaRPr lang="ar-OM" sz="2400" dirty="0" smtClean="0"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1177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" y="1828800"/>
            <a:ext cx="86868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rIns="45720" rtlCol="0">
            <a:noAutofit/>
          </a:bodyPr>
          <a:lstStyle/>
          <a:p>
            <a:pPr algn="r" rtl="1">
              <a:buClr>
                <a:srgbClr val="274D99"/>
              </a:buClr>
              <a:buSzPct val="120000"/>
            </a:pPr>
            <a:r>
              <a:rPr lang="ar-OM" sz="3200" b="1" dirty="0" smtClean="0">
                <a:solidFill>
                  <a:srgbClr val="2D94B7"/>
                </a:solidFill>
                <a:cs typeface="Sultan Medium" pitchFamily="2" charset="-78"/>
              </a:rPr>
              <a:t>ماذا بعد الآن؟</a:t>
            </a:r>
            <a:endParaRPr lang="en-US" sz="3200" b="1" dirty="0" smtClean="0">
              <a:solidFill>
                <a:srgbClr val="2D94B7"/>
              </a:solidFill>
              <a:cs typeface="Sultan Medium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" y="2544901"/>
            <a:ext cx="8686800" cy="3093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45720" rIns="45720" rtlCol="0">
            <a:noAutofit/>
          </a:bodyPr>
          <a:lstStyle/>
          <a:p>
            <a:pPr algn="r" rtl="1">
              <a:spcAft>
                <a:spcPts val="300"/>
              </a:spcAft>
              <a:buClr>
                <a:srgbClr val="274D99"/>
              </a:buClr>
              <a:buSzPct val="120000"/>
            </a:pPr>
            <a:r>
              <a:rPr lang="ar-OM" sz="2800" dirty="0" smtClean="0">
                <a:cs typeface="Sultan normal" pitchFamily="2" charset="-78"/>
              </a:rPr>
              <a:t>حاول أن تفكر في مشروع يحتاجه الـمجتمع أو البيئة الـمحيطة بك</a:t>
            </a:r>
            <a:endParaRPr lang="ar-OM" sz="2400" dirty="0" smtClean="0"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24500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3086</TotalTime>
  <Words>370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Zubair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 Al Jufaili</dc:creator>
  <cp:lastModifiedBy>Abdullah Al Jufaili</cp:lastModifiedBy>
  <cp:revision>264</cp:revision>
  <cp:lastPrinted>2012-01-23T14:25:43Z</cp:lastPrinted>
  <dcterms:created xsi:type="dcterms:W3CDTF">2011-01-04T10:52:27Z</dcterms:created>
  <dcterms:modified xsi:type="dcterms:W3CDTF">2012-01-23T14:26:22Z</dcterms:modified>
</cp:coreProperties>
</file>